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342" r:id="rId3"/>
    <p:sldId id="256" r:id="rId4"/>
    <p:sldId id="357" r:id="rId5"/>
    <p:sldId id="358" r:id="rId6"/>
    <p:sldId id="257" r:id="rId7"/>
    <p:sldId id="359" r:id="rId8"/>
    <p:sldId id="360" r:id="rId9"/>
    <p:sldId id="362" r:id="rId10"/>
    <p:sldId id="361" r:id="rId11"/>
    <p:sldId id="363" r:id="rId12"/>
    <p:sldId id="364" r:id="rId13"/>
    <p:sldId id="365" r:id="rId14"/>
    <p:sldId id="366" r:id="rId15"/>
    <p:sldId id="367" r:id="rId1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>
        <p:scale>
          <a:sx n="50" d="100"/>
          <a:sy n="50" d="100"/>
        </p:scale>
        <p:origin x="1008" y="8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DF1A2-CF7A-433A-BD8D-3E17DC95D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223BC-8837-4B4B-98A5-300B9DB80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6C917-AD2F-4047-B0DC-C67BFCA5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F7E4B-61DC-45A2-90BA-B4B1EF6D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AC37A-4297-4C91-B2B9-EE9025D5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556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89AE-898E-4731-B42F-CE7E3027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76406-9286-4F4B-930E-D78C4F02F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D9AE2-528A-4FBF-8DB8-04784E24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CBFCD-A566-4624-BF34-3D15DF76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8A62-01E2-482B-AA59-2AAA93EF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783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37C9E-D9DA-496D-9F93-A48EF7FC5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F8E12-41F5-4BF8-B1FD-58ADFC2CD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502F3-59A8-4DC2-A95F-09097F73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F11A6-61C4-44DC-941F-3BBBEAA2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76B55-FB99-4907-A304-C445B28F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550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39F1-C208-40EF-8AE4-47A0C4E1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6F61-04BE-42F4-8680-4CB9AFDE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690B4-DE6A-4D9C-A98C-D5D9C6FB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022DF-D56D-4F48-A9C9-4576FA99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53BAC-32F3-4BC3-A0C0-4A77A2AE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862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3BED-31EF-48BE-BD3A-D4A65E53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1D846-0AFA-4B05-8ADD-422634251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D8E76-097F-4FDD-8BC2-BA37A234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6461F-FD80-43B0-8587-2CC618B2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AEEA-AABC-4561-8E02-EC3BDF3A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230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478A-C143-4B81-8031-54625DC5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94AA4-C45A-4D30-BE25-FB7DA6FD7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B111B-5A00-493E-A435-35BCEC394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C8800-A098-4EC0-9A48-F4B9C4FD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5A75C-CA28-47AD-809A-8D6FE54F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932A7-DF70-4A32-BED2-EEB9C120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673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77FC-6C6E-40E1-9364-B9DB6EFE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C643-7FCA-4618-A112-E5F9B665D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92962-2B77-42F8-A0D8-DA0D59219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DC026-E1F9-4891-9BCC-2C74C73B5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4D120-BF03-4839-9C05-6E63F51A2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01021-172A-4BD8-8BA6-3A997D806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313AEB-5A4A-40D8-BAF0-7BC04B2A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6FA15-D9AA-4EB5-A223-045B6AF5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64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CA05-85D3-47AC-B605-CB3728EF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8F30C-F3B2-469A-B9D5-1A974B82B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32A9D-F927-4907-8D64-247381CF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C9D7C-D1D5-40F6-AA7E-BE86F549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5989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624E4A-095D-4660-AF2A-5D6D49C7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9EF37-E84A-4AE7-9D1D-20FCA517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C00B4-4D22-4F72-9D29-D0C1B0E5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991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7B02-8C6D-49F1-90A6-342B2FEB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181D-F7CD-4AAC-A99D-28B9611C7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842C0-948E-466B-BFB3-806AAB7F6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0CB69-4B50-4FF0-88D5-E051C4F2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792DE-8235-42DF-8420-1C722371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99806-9BF5-4FEC-AA95-09ADA12E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96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6F9B-CF8D-4011-B6DB-5EE7614A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A6123-0349-417E-9B96-FB2EE5864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465E3-7B22-467B-AFE7-FAC34C878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28A86-D8A6-4B97-A54C-9858FE41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7E478-8FDA-4940-AE07-4A971B55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F6AA4-5743-492F-8812-1A63D89F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0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0B821-7AFD-4B4A-A34D-0FC5CA13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4F2F7-DC9C-46E9-925C-D50B85EE2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9DCCC-E19D-405D-A689-697EA82CD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976EF-E948-4E47-8618-FE1993B07F3E}" type="datetimeFigureOut">
              <a:rPr lang="he-IL" smtClean="0"/>
              <a:t>ו'/אלול/תש"ף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4D525-2C0F-4B74-843B-5D2A69CC3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0CAD-DC35-4B42-AEA4-D4EACF49C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451C6-2155-40ED-B05E-46A6125A7D8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104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05Pg7U1FHyg&amp;feature=youtu.be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GSD/RoadArchit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WTH9i8Lo6lk&amp;t=306s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IR4lwbnuPVQ&amp;feature=youtu.b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FBF27A3-39F5-41AD-9389-51CE9A74C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0666" b="-1"/>
          <a:stretch/>
        </p:blipFill>
        <p:spPr>
          <a:xfrm>
            <a:off x="20" y="-30479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FA23B-A1C5-4B00-A2DB-73D5D2FEA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Road Architect</a:t>
            </a:r>
          </a:p>
        </p:txBody>
      </p:sp>
    </p:spTree>
    <p:extLst>
      <p:ext uri="{BB962C8B-B14F-4D97-AF65-F5344CB8AC3E}">
        <p14:creationId xmlns:p14="http://schemas.microsoft.com/office/powerpoint/2010/main" val="923068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חוץ, דשא, כביש, ספסל&#10;&#10;התיאור נוצר באופן אוטומטי">
            <a:extLst>
              <a:ext uri="{FF2B5EF4-FFF2-40B4-BE49-F238E27FC236}">
                <a16:creationId xmlns:a16="http://schemas.microsoft.com/office/drawing/2014/main" id="{6008325D-886F-4592-94AF-EA99F0D03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597C1E3-A148-45B1-B8EC-8C345500A0CB}"/>
              </a:ext>
            </a:extLst>
          </p:cNvPr>
          <p:cNvSpPr txBox="1"/>
          <p:nvPr/>
        </p:nvSpPr>
        <p:spPr>
          <a:xfrm>
            <a:off x="6370320" y="802640"/>
            <a:ext cx="4826000" cy="2062103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3200" dirty="0">
                <a:solidFill>
                  <a:schemeClr val="bg1"/>
                </a:solidFill>
              </a:rPr>
              <a:t>ברגע שניצור את </a:t>
            </a:r>
            <a:r>
              <a:rPr lang="he-IL" sz="3200" dirty="0" err="1">
                <a:solidFill>
                  <a:schemeClr val="bg1"/>
                </a:solidFill>
              </a:rPr>
              <a:t>הגיזמו</a:t>
            </a:r>
            <a:r>
              <a:rPr lang="he-IL" sz="3200" dirty="0">
                <a:solidFill>
                  <a:schemeClr val="bg1"/>
                </a:solidFill>
              </a:rPr>
              <a:t> השני נקבל את חתיכת הכביש הראשונה שבנינו</a:t>
            </a:r>
            <a:endParaRPr lang="he-IL" sz="3200" dirty="0">
              <a:solidFill>
                <a:srgbClr val="FF0000"/>
              </a:solidFill>
            </a:endParaRPr>
          </a:p>
          <a:p>
            <a:pPr algn="ctr" rtl="1"/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6275ACC-10A3-4F10-823C-5A99B7FA574B}"/>
              </a:ext>
            </a:extLst>
          </p:cNvPr>
          <p:cNvSpPr txBox="1"/>
          <p:nvPr/>
        </p:nvSpPr>
        <p:spPr>
          <a:xfrm>
            <a:off x="6756400" y="4312980"/>
            <a:ext cx="4826000" cy="156966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3200" dirty="0">
                <a:solidFill>
                  <a:schemeClr val="bg1"/>
                </a:solidFill>
              </a:rPr>
              <a:t>נמשיך להחזיק את מקש </a:t>
            </a:r>
            <a:r>
              <a:rPr lang="en-US" sz="3200" dirty="0">
                <a:solidFill>
                  <a:schemeClr val="bg1"/>
                </a:solidFill>
              </a:rPr>
              <a:t>Ctrl</a:t>
            </a:r>
            <a:r>
              <a:rPr lang="he-IL" sz="3200" dirty="0">
                <a:solidFill>
                  <a:schemeClr val="bg1"/>
                </a:solidFill>
              </a:rPr>
              <a:t> לחוץ ונבנה את הצורה של הכביש שנרצה</a:t>
            </a:r>
          </a:p>
        </p:txBody>
      </p:sp>
      <p:pic>
        <p:nvPicPr>
          <p:cNvPr id="5" name="תמונה 4" descr="תמונה שמכילה עפיפון, מעופף&#10;&#10;התיאור נוצר באופן אוטומטי">
            <a:extLst>
              <a:ext uri="{FF2B5EF4-FFF2-40B4-BE49-F238E27FC236}">
                <a16:creationId xmlns:a16="http://schemas.microsoft.com/office/drawing/2014/main" id="{0C83F012-E1DC-46A7-81D9-19A6EA1AB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1" y="475406"/>
            <a:ext cx="3723065" cy="230251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270FFCD-2C63-4680-A40B-C1E167786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42" y="3920508"/>
            <a:ext cx="3626254" cy="235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5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597C1E3-A148-45B1-B8EC-8C345500A0CB}"/>
              </a:ext>
            </a:extLst>
          </p:cNvPr>
          <p:cNvSpPr txBox="1"/>
          <p:nvPr/>
        </p:nvSpPr>
        <p:spPr>
          <a:xfrm>
            <a:off x="7963383" y="4387198"/>
            <a:ext cx="3905018" cy="1676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4400" b="1" dirty="0">
                <a:latin typeface="+mj-lt"/>
                <a:ea typeface="+mj-ea"/>
                <a:cs typeface="+mj-cs"/>
              </a:rPr>
              <a:t>נושא 2: צמתים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1AC82C1-1B19-4385-91E9-5BC3465B8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0" r="18632" b="3"/>
          <a:stretch/>
        </p:blipFill>
        <p:spPr>
          <a:xfrm>
            <a:off x="5759581" y="585727"/>
            <a:ext cx="4340203" cy="3801471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668E28D-F0F6-499F-952D-CC98D3AFF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7" r="-2" b="31803"/>
          <a:stretch/>
        </p:blipFill>
        <p:spPr>
          <a:xfrm>
            <a:off x="2" y="1"/>
            <a:ext cx="6948167" cy="2456679"/>
          </a:xfrm>
          <a:custGeom>
            <a:avLst/>
            <a:gdLst/>
            <a:ahLst/>
            <a:cxnLst/>
            <a:rect l="l" t="t" r="r" b="b"/>
            <a:pathLst>
              <a:path w="6948167" h="2456679">
                <a:moveTo>
                  <a:pt x="6948167" y="603033"/>
                </a:moveTo>
                <a:lnTo>
                  <a:pt x="6948167" y="617220"/>
                </a:lnTo>
                <a:lnTo>
                  <a:pt x="6946213" y="610127"/>
                </a:lnTo>
                <a:close/>
                <a:moveTo>
                  <a:pt x="0" y="0"/>
                </a:moveTo>
                <a:lnTo>
                  <a:pt x="6766605" y="0"/>
                </a:lnTo>
                <a:lnTo>
                  <a:pt x="6638979" y="219780"/>
                </a:lnTo>
                <a:cubicBezTo>
                  <a:pt x="5552228" y="2091240"/>
                  <a:pt x="5552228" y="2091240"/>
                  <a:pt x="5552228" y="2091240"/>
                </a:cubicBezTo>
                <a:cubicBezTo>
                  <a:pt x="5429962" y="2317464"/>
                  <a:pt x="5185434" y="2456679"/>
                  <a:pt x="4932171" y="2456679"/>
                </a:cubicBezTo>
                <a:cubicBezTo>
                  <a:pt x="888708" y="2456679"/>
                  <a:pt x="888708" y="2456679"/>
                  <a:pt x="888708" y="2456679"/>
                </a:cubicBezTo>
                <a:cubicBezTo>
                  <a:pt x="626713" y="2456679"/>
                  <a:pt x="390917" y="2317464"/>
                  <a:pt x="259919" y="2091240"/>
                </a:cubicBezTo>
                <a:cubicBezTo>
                  <a:pt x="196877" y="1982206"/>
                  <a:pt x="135804" y="1876580"/>
                  <a:pt x="76640" y="1774254"/>
                </a:cubicBezTo>
                <a:lnTo>
                  <a:pt x="0" y="1641704"/>
                </a:lnTo>
                <a:close/>
              </a:path>
            </a:pathLst>
          </a:custGeom>
        </p:spPr>
      </p:pic>
      <p:pic>
        <p:nvPicPr>
          <p:cNvPr id="4" name="תמונה 3" descr="תמונה שמכילה חוץ, דשא, כביש, ספסל&#10;&#10;התיאור נוצר באופן אוטומטי">
            <a:extLst>
              <a:ext uri="{FF2B5EF4-FFF2-40B4-BE49-F238E27FC236}">
                <a16:creationId xmlns:a16="http://schemas.microsoft.com/office/drawing/2014/main" id="{6008325D-886F-4592-94AF-EA99F0D03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7" r="2" b="2"/>
          <a:stretch/>
        </p:blipFill>
        <p:spPr>
          <a:xfrm>
            <a:off x="2" y="2619612"/>
            <a:ext cx="7676573" cy="4238389"/>
          </a:xfrm>
          <a:custGeom>
            <a:avLst/>
            <a:gdLst/>
            <a:ahLst/>
            <a:cxnLst/>
            <a:rect l="l" t="t" r="r" b="b"/>
            <a:pathLst>
              <a:path w="7676573" h="4238389">
                <a:moveTo>
                  <a:pt x="6948167" y="1839459"/>
                </a:moveTo>
                <a:lnTo>
                  <a:pt x="6948167" y="1853646"/>
                </a:lnTo>
                <a:lnTo>
                  <a:pt x="6946213" y="1846552"/>
                </a:lnTo>
                <a:close/>
                <a:moveTo>
                  <a:pt x="888708" y="0"/>
                </a:moveTo>
                <a:cubicBezTo>
                  <a:pt x="888708" y="0"/>
                  <a:pt x="888708" y="0"/>
                  <a:pt x="4932171" y="0"/>
                </a:cubicBezTo>
                <a:cubicBezTo>
                  <a:pt x="5185434" y="0"/>
                  <a:pt x="5429962" y="139215"/>
                  <a:pt x="5552228" y="365439"/>
                </a:cubicBezTo>
                <a:cubicBezTo>
                  <a:pt x="5552228" y="365439"/>
                  <a:pt x="5552228" y="365439"/>
                  <a:pt x="7578324" y="3854515"/>
                </a:cubicBezTo>
                <a:cubicBezTo>
                  <a:pt x="7643823" y="3963277"/>
                  <a:pt x="7676573" y="4087266"/>
                  <a:pt x="7676573" y="4211255"/>
                </a:cubicBezTo>
                <a:lnTo>
                  <a:pt x="7672952" y="4238389"/>
                </a:lnTo>
                <a:lnTo>
                  <a:pt x="0" y="4238389"/>
                </a:lnTo>
                <a:lnTo>
                  <a:pt x="0" y="814976"/>
                </a:lnTo>
                <a:lnTo>
                  <a:pt x="76640" y="682425"/>
                </a:lnTo>
                <a:cubicBezTo>
                  <a:pt x="135804" y="580099"/>
                  <a:pt x="196877" y="474473"/>
                  <a:pt x="259919" y="365439"/>
                </a:cubicBezTo>
                <a:cubicBezTo>
                  <a:pt x="390917" y="139215"/>
                  <a:pt x="626713" y="0"/>
                  <a:pt x="888708" y="0"/>
                </a:cubicBezTo>
                <a:close/>
              </a:path>
            </a:pathLst>
          </a:cu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F5D91638-5BB7-4D5E-BF24-09B3DAE7CA87}"/>
              </a:ext>
            </a:extLst>
          </p:cNvPr>
          <p:cNvSpPr/>
          <p:nvPr/>
        </p:nvSpPr>
        <p:spPr>
          <a:xfrm>
            <a:off x="496827" y="3229337"/>
            <a:ext cx="5128470" cy="3200876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>
            <a:spAutoFit/>
          </a:bodyPr>
          <a:lstStyle/>
          <a:p>
            <a:pPr algn="ctr" rtl="1">
              <a:spcAft>
                <a:spcPts val="600"/>
              </a:spcAft>
            </a:pPr>
            <a:r>
              <a:rPr lang="he-IL" sz="3200" dirty="0">
                <a:solidFill>
                  <a:schemeClr val="bg1"/>
                </a:solidFill>
              </a:rPr>
              <a:t>ניתן למצוא סרטון הדרכה ליצירת כבישים בלינק הבא 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he-IL" sz="3200" dirty="0">
              <a:solidFill>
                <a:schemeClr val="bg1"/>
              </a:solidFill>
            </a:endParaRPr>
          </a:p>
          <a:p>
            <a:pPr algn="ctr" rtl="1">
              <a:spcAft>
                <a:spcPts val="600"/>
              </a:spcAft>
            </a:pPr>
            <a:endParaRPr lang="he-IL" sz="3200" b="1" dirty="0">
              <a:solidFill>
                <a:schemeClr val="bg1"/>
              </a:solidFill>
            </a:endParaRPr>
          </a:p>
          <a:p>
            <a:pPr algn="ctr" rtl="1">
              <a:spcAft>
                <a:spcPts val="600"/>
              </a:spcAft>
            </a:pPr>
            <a:r>
              <a:rPr lang="en-US" sz="3200" b="1" dirty="0">
                <a:hlinkClick r:id="rId5"/>
              </a:rPr>
              <a:t>https://www.youtube.com/watch?v=05Pg7U1FHyg&amp;feature=youtu.be</a:t>
            </a:r>
            <a:endParaRPr lang="he-I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33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חוץ, כביש, ספורט, משחק&#10;&#10;התיאור נוצר באופן אוטומטי">
            <a:extLst>
              <a:ext uri="{FF2B5EF4-FFF2-40B4-BE49-F238E27FC236}">
                <a16:creationId xmlns:a16="http://schemas.microsoft.com/office/drawing/2014/main" id="{70F16005-3C9C-4D58-BCBF-99F1305D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FCACBE9-A314-4701-A096-241FF0239BFB}"/>
              </a:ext>
            </a:extLst>
          </p:cNvPr>
          <p:cNvSpPr txBox="1"/>
          <p:nvPr/>
        </p:nvSpPr>
        <p:spPr>
          <a:xfrm>
            <a:off x="4441784" y="197341"/>
            <a:ext cx="269690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6600" u="sng" dirty="0">
                <a:solidFill>
                  <a:schemeClr val="bg1"/>
                </a:solidFill>
              </a:rPr>
              <a:t>צומת </a:t>
            </a:r>
            <a:r>
              <a:rPr lang="en-US" sz="6600" u="sng" dirty="0">
                <a:solidFill>
                  <a:schemeClr val="bg1"/>
                </a:solidFill>
              </a:rPr>
              <a:t>T</a:t>
            </a:r>
            <a:endParaRPr lang="he-IL" sz="6600" u="sng" dirty="0">
              <a:solidFill>
                <a:schemeClr val="bg1"/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5AD699A-77A8-4F6C-83CC-ABD06D90D33E}"/>
              </a:ext>
            </a:extLst>
          </p:cNvPr>
          <p:cNvSpPr txBox="1"/>
          <p:nvPr/>
        </p:nvSpPr>
        <p:spPr>
          <a:xfrm>
            <a:off x="5590572" y="1397680"/>
            <a:ext cx="6079708" cy="5262979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>
                <a:solidFill>
                  <a:schemeClr val="bg1"/>
                </a:solidFill>
              </a:rPr>
              <a:t>יצירת צומת זו נעשית בשלושה שלבים: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שלב 1: יצירת כביש ישר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שלב 2: יצירת כביש נוסף המאונך </a:t>
            </a: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           לכביש הראשון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שלב 3: גרירת </a:t>
            </a:r>
            <a:r>
              <a:rPr lang="he-IL" sz="2800" dirty="0" err="1">
                <a:solidFill>
                  <a:schemeClr val="bg1"/>
                </a:solidFill>
              </a:rPr>
              <a:t>הגיזמו</a:t>
            </a:r>
            <a:r>
              <a:rPr lang="he-IL" sz="2800" dirty="0">
                <a:solidFill>
                  <a:schemeClr val="bg1"/>
                </a:solidFill>
              </a:rPr>
              <a:t> בקצה של כביש 1 </a:t>
            </a: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          אל </a:t>
            </a:r>
            <a:r>
              <a:rPr lang="he-IL" sz="2800" dirty="0" err="1">
                <a:solidFill>
                  <a:schemeClr val="bg1"/>
                </a:solidFill>
              </a:rPr>
              <a:t>הגיזמו</a:t>
            </a:r>
            <a:r>
              <a:rPr lang="he-IL" sz="2800" dirty="0">
                <a:solidFill>
                  <a:schemeClr val="bg1"/>
                </a:solidFill>
              </a:rPr>
              <a:t> האמצעי בכביש 2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A60DBBED-5B4A-44CB-8E6F-64870C1AB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" y="2163666"/>
            <a:ext cx="5759369" cy="44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9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חוץ, כביש, ספורט, משחק&#10;&#10;התיאור נוצר באופן אוטומטי">
            <a:extLst>
              <a:ext uri="{FF2B5EF4-FFF2-40B4-BE49-F238E27FC236}">
                <a16:creationId xmlns:a16="http://schemas.microsoft.com/office/drawing/2014/main" id="{70F16005-3C9C-4D58-BCBF-99F1305D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FCACBE9-A314-4701-A096-241FF0239BFB}"/>
              </a:ext>
            </a:extLst>
          </p:cNvPr>
          <p:cNvSpPr txBox="1"/>
          <p:nvPr/>
        </p:nvSpPr>
        <p:spPr>
          <a:xfrm>
            <a:off x="3353764" y="197341"/>
            <a:ext cx="378492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6600" u="sng" dirty="0">
                <a:solidFill>
                  <a:schemeClr val="bg1"/>
                </a:solidFill>
              </a:rPr>
              <a:t>צומת קמץ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5AD699A-77A8-4F6C-83CC-ABD06D90D33E}"/>
              </a:ext>
            </a:extLst>
          </p:cNvPr>
          <p:cNvSpPr txBox="1"/>
          <p:nvPr/>
        </p:nvSpPr>
        <p:spPr>
          <a:xfrm>
            <a:off x="5590572" y="1397680"/>
            <a:ext cx="6079708" cy="5262979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>
                <a:solidFill>
                  <a:schemeClr val="bg1"/>
                </a:solidFill>
              </a:rPr>
              <a:t>יצירת צומת זו נעשית בשלושה שלבים: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שלב 1: יצירת כביש ישר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שלב 2: יצירת כביש נוסף החוצה את </a:t>
            </a: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           הכביש הראשון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שלב 3: גרירת </a:t>
            </a:r>
            <a:r>
              <a:rPr lang="he-IL" sz="2800" dirty="0" err="1">
                <a:solidFill>
                  <a:schemeClr val="bg1"/>
                </a:solidFill>
              </a:rPr>
              <a:t>הגיזמו</a:t>
            </a:r>
            <a:r>
              <a:rPr lang="he-IL" sz="2800" dirty="0">
                <a:solidFill>
                  <a:schemeClr val="bg1"/>
                </a:solidFill>
              </a:rPr>
              <a:t> באמצע הכביש 1 </a:t>
            </a: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          אל </a:t>
            </a:r>
            <a:r>
              <a:rPr lang="he-IL" sz="2800" dirty="0" err="1">
                <a:solidFill>
                  <a:schemeClr val="bg1"/>
                </a:solidFill>
              </a:rPr>
              <a:t>הגיזמו</a:t>
            </a:r>
            <a:r>
              <a:rPr lang="he-IL" sz="2800" dirty="0">
                <a:solidFill>
                  <a:schemeClr val="bg1"/>
                </a:solidFill>
              </a:rPr>
              <a:t> האמצעי בכביש 2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1D67049-46B8-4822-8303-BC867BE53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0" y="2378027"/>
            <a:ext cx="5209313" cy="42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3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חוץ, כביש, ספורט, משחק&#10;&#10;התיאור נוצר באופן אוטומטי">
            <a:extLst>
              <a:ext uri="{FF2B5EF4-FFF2-40B4-BE49-F238E27FC236}">
                <a16:creationId xmlns:a16="http://schemas.microsoft.com/office/drawing/2014/main" id="{70F16005-3C9C-4D58-BCBF-99F1305D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FCACBE9-A314-4701-A096-241FF0239BFB}"/>
              </a:ext>
            </a:extLst>
          </p:cNvPr>
          <p:cNvSpPr txBox="1"/>
          <p:nvPr/>
        </p:nvSpPr>
        <p:spPr>
          <a:xfrm>
            <a:off x="2939970" y="197341"/>
            <a:ext cx="419871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6600" u="sng" dirty="0">
                <a:solidFill>
                  <a:schemeClr val="bg1"/>
                </a:solidFill>
              </a:rPr>
              <a:t>סוגי צמתים: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5AD699A-77A8-4F6C-83CC-ABD06D90D33E}"/>
              </a:ext>
            </a:extLst>
          </p:cNvPr>
          <p:cNvSpPr txBox="1"/>
          <p:nvPr/>
        </p:nvSpPr>
        <p:spPr>
          <a:xfrm>
            <a:off x="5590572" y="1397680"/>
            <a:ext cx="6079708" cy="5262979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sz="2800" dirty="0">
                <a:solidFill>
                  <a:schemeClr val="bg1"/>
                </a:solidFill>
              </a:rPr>
              <a:t>ישנם שלושה סוגי צמתים: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marL="514350" indent="-514350" algn="r" rtl="1">
              <a:buAutoNum type="arabicPeriod"/>
            </a:pPr>
            <a:r>
              <a:rPr lang="he-IL" sz="2800" dirty="0">
                <a:solidFill>
                  <a:schemeClr val="bg1"/>
                </a:solidFill>
              </a:rPr>
              <a:t>צומת </a:t>
            </a:r>
            <a:r>
              <a:rPr lang="he-IL" sz="2800" dirty="0" err="1">
                <a:solidFill>
                  <a:schemeClr val="bg1"/>
                </a:solidFill>
              </a:rPr>
              <a:t>מ</a:t>
            </a:r>
            <a:r>
              <a:rPr lang="he-IL" sz="2800" dirty="0" err="1">
                <a:solidFill>
                  <a:srgbClr val="FF0000"/>
                </a:solidFill>
              </a:rPr>
              <a:t>ת</a:t>
            </a:r>
            <a:r>
              <a:rPr lang="he-IL" sz="2800" dirty="0" err="1">
                <a:solidFill>
                  <a:schemeClr val="bg1"/>
                </a:solidFill>
              </a:rPr>
              <a:t>ו</a:t>
            </a:r>
            <a:r>
              <a:rPr lang="he-IL" sz="2800" dirty="0" err="1">
                <a:solidFill>
                  <a:srgbClr val="FF0000"/>
                </a:solidFill>
              </a:rPr>
              <a:t>מ</a:t>
            </a:r>
            <a:r>
              <a:rPr lang="he-IL" sz="2800" dirty="0" err="1">
                <a:solidFill>
                  <a:schemeClr val="bg1"/>
                </a:solidFill>
              </a:rPr>
              <a:t>ר</a:t>
            </a:r>
            <a:r>
              <a:rPr lang="he-IL" sz="2800" dirty="0" err="1">
                <a:solidFill>
                  <a:srgbClr val="FF0000"/>
                </a:solidFill>
              </a:rPr>
              <a:t>ר</a:t>
            </a:r>
            <a:r>
              <a:rPr lang="he-IL" sz="2800" dirty="0" err="1">
                <a:solidFill>
                  <a:schemeClr val="bg1"/>
                </a:solidFill>
              </a:rPr>
              <a:t>ת</a:t>
            </a:r>
            <a:r>
              <a:rPr lang="he-IL" sz="2800" dirty="0">
                <a:solidFill>
                  <a:schemeClr val="bg1"/>
                </a:solidFill>
              </a:rPr>
              <a:t> (תמרורי עצור)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2. צומת </a:t>
            </a:r>
            <a:r>
              <a:rPr lang="he-IL" sz="2800" dirty="0">
                <a:solidFill>
                  <a:srgbClr val="FF0000"/>
                </a:solidFill>
              </a:rPr>
              <a:t>מ</a:t>
            </a:r>
            <a:r>
              <a:rPr lang="he-IL" sz="2800" dirty="0">
                <a:solidFill>
                  <a:schemeClr val="accent4"/>
                </a:solidFill>
              </a:rPr>
              <a:t>ר</a:t>
            </a:r>
            <a:r>
              <a:rPr lang="he-IL" sz="2800" dirty="0">
                <a:solidFill>
                  <a:schemeClr val="accent6"/>
                </a:solidFill>
              </a:rPr>
              <a:t>ו</a:t>
            </a:r>
            <a:r>
              <a:rPr lang="he-IL" sz="2800" dirty="0">
                <a:solidFill>
                  <a:srgbClr val="FF0000"/>
                </a:solidFill>
              </a:rPr>
              <a:t>מ</a:t>
            </a:r>
            <a:r>
              <a:rPr lang="he-IL" sz="2800" dirty="0">
                <a:solidFill>
                  <a:schemeClr val="accent4"/>
                </a:solidFill>
              </a:rPr>
              <a:t>ז</a:t>
            </a:r>
            <a:r>
              <a:rPr lang="he-IL" sz="2800" dirty="0">
                <a:solidFill>
                  <a:schemeClr val="accent6"/>
                </a:solidFill>
              </a:rPr>
              <a:t>ר</a:t>
            </a:r>
            <a:r>
              <a:rPr lang="he-IL" sz="2800" dirty="0">
                <a:solidFill>
                  <a:srgbClr val="FF0000"/>
                </a:solidFill>
              </a:rPr>
              <a:t>ת</a:t>
            </a:r>
            <a:r>
              <a:rPr lang="he-IL" sz="2800" dirty="0">
                <a:solidFill>
                  <a:schemeClr val="bg1"/>
                </a:solidFill>
              </a:rPr>
              <a:t> (רמזורים)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3. צומת ריקה</a:t>
            </a:r>
          </a:p>
          <a:p>
            <a:pPr algn="r" rtl="1"/>
            <a:endParaRPr lang="he-IL" sz="2800" dirty="0">
              <a:solidFill>
                <a:schemeClr val="bg1"/>
              </a:solidFill>
            </a:endParaRPr>
          </a:p>
          <a:p>
            <a:pPr algn="r" rtl="1"/>
            <a:r>
              <a:rPr lang="he-IL" sz="2800" dirty="0">
                <a:solidFill>
                  <a:schemeClr val="bg1"/>
                </a:solidFill>
              </a:rPr>
              <a:t>כדי לבחור סוג של צומת יש ללחוץ על </a:t>
            </a:r>
            <a:r>
              <a:rPr lang="he-IL" sz="2800" dirty="0" err="1">
                <a:solidFill>
                  <a:schemeClr val="bg1"/>
                </a:solidFill>
              </a:rPr>
              <a:t>הגיזמו</a:t>
            </a:r>
            <a:r>
              <a:rPr lang="he-IL" sz="2800" dirty="0">
                <a:solidFill>
                  <a:schemeClr val="bg1"/>
                </a:solidFill>
              </a:rPr>
              <a:t> המייצג את הצומת (צבוע בכחול) ולאחר מכן לבחור ב</a:t>
            </a:r>
            <a:r>
              <a:rPr lang="en-US" sz="2800" dirty="0">
                <a:solidFill>
                  <a:schemeClr val="bg1"/>
                </a:solidFill>
              </a:rPr>
              <a:t>inspector - </a:t>
            </a:r>
            <a:r>
              <a:rPr lang="he-IL" sz="2800" dirty="0">
                <a:solidFill>
                  <a:schemeClr val="bg1"/>
                </a:solidFill>
              </a:rPr>
              <a:t> תחת הכותרת "</a:t>
            </a:r>
            <a:r>
              <a:rPr lang="en-US" sz="2800" dirty="0">
                <a:solidFill>
                  <a:schemeClr val="bg1"/>
                </a:solidFill>
              </a:rPr>
              <a:t>Intersection stop type</a:t>
            </a:r>
            <a:r>
              <a:rPr lang="he-IL" sz="2800" dirty="0">
                <a:solidFill>
                  <a:schemeClr val="bg1"/>
                </a:solidFill>
              </a:rPr>
              <a:t>"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0A55CB9-476A-4D1B-96AE-2EBB79DF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099"/>
            <a:ext cx="5926238" cy="48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4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2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2AFB4B09-0D06-4DF8-BD35-F740D1B14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2" r="7644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7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FCACBE9-A314-4701-A096-241FF0239BFB}"/>
              </a:ext>
            </a:extLst>
          </p:cNvPr>
          <p:cNvSpPr txBox="1"/>
          <p:nvPr/>
        </p:nvSpPr>
        <p:spPr>
          <a:xfrm>
            <a:off x="4426458" y="2624830"/>
            <a:ext cx="3332988" cy="116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בניית גשר</a:t>
            </a:r>
            <a:endParaRPr lang="en-US" sz="4000" b="1" u="sng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286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4EA6964-3935-439A-8110-EF3E91DF7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7" r="3258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622DA6D-5A03-4B20-B38E-F1A0909F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879" y="348280"/>
            <a:ext cx="3941499" cy="1325563"/>
          </a:xfrm>
        </p:spPr>
        <p:txBody>
          <a:bodyPr>
            <a:normAutofit/>
          </a:bodyPr>
          <a:lstStyle/>
          <a:p>
            <a:r>
              <a:rPr lang="he-IL" dirty="0"/>
              <a:t> </a:t>
            </a:r>
            <a:r>
              <a:rPr lang="en-US" dirty="0"/>
              <a:t>Road architect</a:t>
            </a:r>
            <a:r>
              <a:rPr lang="he-IL" dirty="0"/>
              <a:t>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FDFD77C-D984-4A82-B09A-4B8667B38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he-IL" sz="2000" dirty="0"/>
              <a:t>הוא כלי מקצועי ליצירת מערכת של כבישים שבו נוכל ליצור : </a:t>
            </a:r>
            <a:br>
              <a:rPr lang="en-US" sz="2000" dirty="0"/>
            </a:br>
            <a:endParaRPr lang="en-US" sz="2000" dirty="0"/>
          </a:p>
          <a:p>
            <a:pPr algn="r" rtl="1"/>
            <a:r>
              <a:rPr lang="he-IL" sz="2000" dirty="0"/>
              <a:t>צומת עם רמזורים</a:t>
            </a:r>
          </a:p>
          <a:p>
            <a:pPr algn="r" rtl="1"/>
            <a:r>
              <a:rPr lang="he-IL" sz="2000" dirty="0"/>
              <a:t>צומת עם תמרורים</a:t>
            </a:r>
          </a:p>
          <a:p>
            <a:pPr algn="r" rtl="1"/>
            <a:r>
              <a:rPr lang="he-IL" sz="2000" dirty="0"/>
              <a:t>גשרים</a:t>
            </a:r>
          </a:p>
          <a:p>
            <a:pPr algn="r" rtl="1"/>
            <a:r>
              <a:rPr lang="he-IL" sz="2000" dirty="0"/>
              <a:t>גדר הפרדה בין כבישים</a:t>
            </a:r>
          </a:p>
          <a:p>
            <a:pPr algn="r" rtl="1"/>
            <a:r>
              <a:rPr lang="he-IL" sz="2000" dirty="0"/>
              <a:t>נתיבים</a:t>
            </a:r>
          </a:p>
          <a:p>
            <a:pPr algn="r" rtl="1"/>
            <a:r>
              <a:rPr lang="he-IL" sz="2000" dirty="0"/>
              <a:t>ועוד...</a:t>
            </a:r>
          </a:p>
        </p:txBody>
      </p:sp>
    </p:spTree>
    <p:extLst>
      <p:ext uri="{BB962C8B-B14F-4D97-AF65-F5344CB8AC3E}">
        <p14:creationId xmlns:p14="http://schemas.microsoft.com/office/powerpoint/2010/main" val="3591138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AB7EFD49-4AE3-4FB3-98B8-ECF9DECB2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0666" b="-1"/>
          <a:stretch/>
        </p:blipFill>
        <p:spPr>
          <a:xfrm>
            <a:off x="20" y="-30479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FA23B-A1C5-4B00-A2DB-73D5D2FEA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0921" y="528636"/>
            <a:ext cx="7050157" cy="1103243"/>
          </a:xfrm>
        </p:spPr>
        <p:txBody>
          <a:bodyPr>
            <a:normAutofit/>
          </a:bodyPr>
          <a:lstStyle/>
          <a:p>
            <a:r>
              <a:rPr lang="he-IL" b="1"/>
              <a:t>איך מתקינים?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97C420E-BFB4-4D7B-9C29-E292671F3832}"/>
              </a:ext>
            </a:extLst>
          </p:cNvPr>
          <p:cNvSpPr txBox="1"/>
          <p:nvPr/>
        </p:nvSpPr>
        <p:spPr>
          <a:xfrm>
            <a:off x="2570921" y="1984654"/>
            <a:ext cx="87605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r" rtl="1"/>
            <a:r>
              <a:rPr lang="he-IL" sz="3600" b="1" u="sng" dirty="0"/>
              <a:t>שלב 1:</a:t>
            </a:r>
            <a:r>
              <a:rPr lang="he-IL" sz="3600" b="1" dirty="0"/>
              <a:t> </a:t>
            </a:r>
            <a:r>
              <a:rPr lang="he-IL" b="1" dirty="0"/>
              <a:t>ניכנס ללינק הבא ב</a:t>
            </a:r>
            <a:r>
              <a:rPr lang="en-US" b="1" dirty="0"/>
              <a:t> : </a:t>
            </a:r>
            <a:r>
              <a:rPr lang="en-US" b="1" dirty="0" err="1"/>
              <a:t>Github</a:t>
            </a:r>
            <a:r>
              <a:rPr lang="he-IL" b="1" dirty="0"/>
              <a:t> </a:t>
            </a:r>
            <a:r>
              <a:rPr lang="en-US" sz="1600" b="1" dirty="0">
                <a:hlinkClick r:id="rId3"/>
              </a:rPr>
              <a:t>https://github.com/MicroGSD/RoadArchitect</a:t>
            </a:r>
            <a:endParaRPr lang="he-IL" b="1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31C8B6A-E729-4FF5-B40D-B472C81D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30" y="3536646"/>
            <a:ext cx="5118904" cy="3160639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13CB4C3-BDD6-40B3-9F6F-F25D3204818F}"/>
              </a:ext>
            </a:extLst>
          </p:cNvPr>
          <p:cNvSpPr txBox="1"/>
          <p:nvPr/>
        </p:nvSpPr>
        <p:spPr>
          <a:xfrm>
            <a:off x="2570921" y="2760650"/>
            <a:ext cx="87605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r" rtl="1"/>
            <a:r>
              <a:rPr lang="he-IL" sz="3600" b="1" u="sng" dirty="0"/>
              <a:t>שלב 2:</a:t>
            </a:r>
            <a:r>
              <a:rPr lang="he-IL" sz="3600" b="1" dirty="0"/>
              <a:t> </a:t>
            </a:r>
            <a:r>
              <a:rPr lang="he-IL" b="1" dirty="0"/>
              <a:t>נוריד את ה - </a:t>
            </a:r>
            <a:r>
              <a:rPr lang="en-US" b="1" dirty="0"/>
              <a:t> package</a:t>
            </a:r>
            <a:r>
              <a:rPr lang="he-IL" b="1" dirty="0"/>
              <a:t> על ידי לחיצה על </a:t>
            </a:r>
            <a:r>
              <a:rPr lang="en-US" b="1" dirty="0"/>
              <a:t>code</a:t>
            </a:r>
            <a:r>
              <a:rPr lang="he-IL" b="1" dirty="0"/>
              <a:t> ואז על </a:t>
            </a:r>
            <a:r>
              <a:rPr lang="en-US" b="1" dirty="0"/>
              <a:t>Download ZIP</a:t>
            </a:r>
            <a:endParaRPr lang="he-IL" b="1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20F8F266-3096-49F1-B3E4-3EFAA3BA3551}"/>
              </a:ext>
            </a:extLst>
          </p:cNvPr>
          <p:cNvCxnSpPr>
            <a:cxnSpLocks/>
          </p:cNvCxnSpPr>
          <p:nvPr/>
        </p:nvCxnSpPr>
        <p:spPr>
          <a:xfrm flipH="1">
            <a:off x="4641448" y="4381029"/>
            <a:ext cx="579810" cy="93071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3AAE766-D9DB-475B-8D85-4BB9F9E92893}"/>
              </a:ext>
            </a:extLst>
          </p:cNvPr>
          <p:cNvSpPr txBox="1"/>
          <p:nvPr/>
        </p:nvSpPr>
        <p:spPr>
          <a:xfrm>
            <a:off x="6737949" y="4835435"/>
            <a:ext cx="4826000" cy="1200329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rgbClr val="FF0000"/>
                </a:solidFill>
              </a:rPr>
              <a:t>בלינק הבא ניתן למצוא סרטון הדרכה :</a:t>
            </a:r>
          </a:p>
          <a:p>
            <a:pPr algn="ctr"/>
            <a:endParaRPr lang="he-IL" dirty="0"/>
          </a:p>
          <a:p>
            <a:pPr algn="ctr"/>
            <a:r>
              <a:rPr lang="en-US" b="1" dirty="0">
                <a:hlinkClick r:id="rId5"/>
              </a:rPr>
              <a:t>https://www.youtube.com/watch?v=WTH9i8Lo6lk&amp;t=306s</a:t>
            </a:r>
            <a:r>
              <a:rPr lang="en-US" b="1" dirty="0"/>
              <a:t>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28656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AB7EFD49-4AE3-4FB3-98B8-ECF9DECB2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0666" b="-1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FA23B-A1C5-4B00-A2DB-73D5D2FEA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0921" y="528636"/>
            <a:ext cx="7050157" cy="1103243"/>
          </a:xfrm>
        </p:spPr>
        <p:txBody>
          <a:bodyPr>
            <a:normAutofit/>
          </a:bodyPr>
          <a:lstStyle/>
          <a:p>
            <a:r>
              <a:rPr lang="he-IL" b="1" dirty="0"/>
              <a:t>איך מתקינים?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97C420E-BFB4-4D7B-9C29-E292671F3832}"/>
              </a:ext>
            </a:extLst>
          </p:cNvPr>
          <p:cNvSpPr txBox="1"/>
          <p:nvPr/>
        </p:nvSpPr>
        <p:spPr>
          <a:xfrm>
            <a:off x="4276514" y="2073726"/>
            <a:ext cx="6436873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r" rtl="1"/>
            <a:r>
              <a:rPr lang="he-IL" sz="3600" b="1" u="sng" dirty="0"/>
              <a:t>שלב 3 :</a:t>
            </a:r>
            <a:r>
              <a:rPr lang="en-US" sz="3600" b="1" u="sng" dirty="0"/>
              <a:t> </a:t>
            </a:r>
            <a:r>
              <a:rPr lang="he-IL" sz="2400" b="1" dirty="0"/>
              <a:t>לאחר ההורדה נחלץ את הקובץ אל  </a:t>
            </a:r>
          </a:p>
          <a:p>
            <a:pPr lvl="1" algn="r" rtl="1"/>
            <a:r>
              <a:rPr lang="he-IL" sz="2400" b="1" dirty="0"/>
              <a:t>                   שולחן העבודה ונמחק את הקובץ </a:t>
            </a:r>
            <a:r>
              <a:rPr lang="en-US" sz="2400" b="1" dirty="0"/>
              <a:t>“.</a:t>
            </a:r>
            <a:r>
              <a:rPr lang="en-US" sz="2400" b="1" dirty="0" err="1"/>
              <a:t>gitignor</a:t>
            </a:r>
            <a:r>
              <a:rPr lang="en-US" sz="2400" b="1" dirty="0"/>
              <a:t>”                       </a:t>
            </a:r>
            <a:endParaRPr lang="he-IL" sz="2400" b="1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13CB4C3-BDD6-40B3-9F6F-F25D3204818F}"/>
              </a:ext>
            </a:extLst>
          </p:cNvPr>
          <p:cNvSpPr txBox="1"/>
          <p:nvPr/>
        </p:nvSpPr>
        <p:spPr>
          <a:xfrm>
            <a:off x="1952845" y="4646677"/>
            <a:ext cx="8760542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r" rtl="1"/>
            <a:r>
              <a:rPr lang="he-IL" sz="3600" b="1" u="sng" dirty="0"/>
              <a:t>שלב 4 :</a:t>
            </a:r>
            <a:r>
              <a:rPr lang="he-IL" sz="3600" b="1" dirty="0"/>
              <a:t> </a:t>
            </a:r>
            <a:r>
              <a:rPr lang="he-IL" sz="2400" b="1" dirty="0"/>
              <a:t>נוסיף את התיקייה </a:t>
            </a:r>
            <a:r>
              <a:rPr lang="en-US" sz="2400" b="1" dirty="0" err="1"/>
              <a:t>RoadArchitect</a:t>
            </a:r>
            <a:endParaRPr lang="he-IL" sz="2400" b="1" dirty="0"/>
          </a:p>
          <a:p>
            <a:pPr lvl="1" algn="r" rtl="1"/>
            <a:r>
              <a:rPr lang="he-IL" sz="2400" b="1" dirty="0"/>
              <a:t>                    אל תיקיית ה</a:t>
            </a:r>
            <a:r>
              <a:rPr lang="en-US" sz="2400" b="1" dirty="0"/>
              <a:t>Assets</a:t>
            </a:r>
            <a:r>
              <a:rPr lang="he-IL" sz="2400" b="1" dirty="0"/>
              <a:t> בפרויקט שלנו </a:t>
            </a:r>
          </a:p>
          <a:p>
            <a:pPr lvl="1" algn="r" rtl="1"/>
            <a:r>
              <a:rPr lang="he-IL" sz="2400" b="1" dirty="0"/>
              <a:t>                    ב</a:t>
            </a:r>
            <a:r>
              <a:rPr lang="en-US" sz="2400" b="1" dirty="0"/>
              <a:t> Unity</a:t>
            </a:r>
            <a:r>
              <a:rPr lang="he-IL" sz="2400" b="1" dirty="0"/>
              <a:t> ונמתין עד ש</a:t>
            </a:r>
            <a:r>
              <a:rPr lang="en-US" sz="2400" b="1" dirty="0"/>
              <a:t>Unity</a:t>
            </a:r>
            <a:r>
              <a:rPr lang="he-IL" sz="2400" b="1" dirty="0"/>
              <a:t> יתקין </a:t>
            </a:r>
          </a:p>
          <a:p>
            <a:pPr lvl="1" algn="r" rtl="1"/>
            <a:r>
              <a:rPr lang="he-IL" sz="2400" b="1" dirty="0"/>
              <a:t>                    את כל האובייקטים שיש בתיקייה</a:t>
            </a:r>
            <a:endParaRPr lang="he-IL" sz="3600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F4F1967-AC37-4308-A828-20C1A8DE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83" y="1926254"/>
            <a:ext cx="2776925" cy="201156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5D8B895-7903-4CA0-96FD-C58384FD5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83" y="4590412"/>
            <a:ext cx="2776925" cy="1738952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20F8F266-3096-49F1-B3E4-3EFAA3BA3551}"/>
              </a:ext>
            </a:extLst>
          </p:cNvPr>
          <p:cNvCxnSpPr>
            <a:cxnSpLocks/>
          </p:cNvCxnSpPr>
          <p:nvPr/>
        </p:nvCxnSpPr>
        <p:spPr>
          <a:xfrm flipH="1" flipV="1">
            <a:off x="2007555" y="5039513"/>
            <a:ext cx="2316939" cy="41251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82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FBF27A3-39F5-41AD-9389-51CE9A74C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0666" b="-1"/>
          <a:stretch/>
        </p:blipFill>
        <p:spPr>
          <a:xfrm>
            <a:off x="20" y="-30479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FA23B-A1C5-4B00-A2DB-73D5D2FEA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24932"/>
            <a:ext cx="9144000" cy="1495051"/>
          </a:xfrm>
        </p:spPr>
        <p:txBody>
          <a:bodyPr>
            <a:normAutofit/>
          </a:bodyPr>
          <a:lstStyle/>
          <a:p>
            <a:pPr rtl="1"/>
            <a:r>
              <a:rPr lang="he-IL" sz="4400" b="1" dirty="0"/>
              <a:t>לאחר שהתקנו ניצור משטח שנקרא </a:t>
            </a:r>
            <a:r>
              <a:rPr lang="en-US" sz="4400" b="1" dirty="0" err="1"/>
              <a:t>Terraine</a:t>
            </a:r>
            <a:r>
              <a:rPr lang="he-IL" sz="4400" b="1" dirty="0"/>
              <a:t> שעליו נוכל ליצור את מערכת הכבישים</a:t>
            </a:r>
            <a:endParaRPr lang="en-US" sz="4400" b="1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A8A5E3C-16A2-4D38-9B7C-AE246F85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82" y="2773681"/>
            <a:ext cx="3511169" cy="355938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72C788C-3A95-46E1-B2EE-47ECD66B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968" y="2971763"/>
            <a:ext cx="4874546" cy="3089038"/>
          </a:xfrm>
          <a:prstGeom prst="rect">
            <a:avLst/>
          </a:prstGeom>
        </p:spPr>
      </p:pic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9D5BA21E-B5F1-49E7-8A88-AA2D8B82A878}"/>
              </a:ext>
            </a:extLst>
          </p:cNvPr>
          <p:cNvCxnSpPr/>
          <p:nvPr/>
        </p:nvCxnSpPr>
        <p:spPr>
          <a:xfrm flipV="1">
            <a:off x="3251200" y="4553374"/>
            <a:ext cx="5232400" cy="128862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1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חוץ, דשא, כביש, ספסל&#10;&#10;התיאור נוצר באופן אוטומטי">
            <a:extLst>
              <a:ext uri="{FF2B5EF4-FFF2-40B4-BE49-F238E27FC236}">
                <a16:creationId xmlns:a16="http://schemas.microsoft.com/office/drawing/2014/main" id="{6008325D-886F-4592-94AF-EA99F0D03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91403AA-D179-441B-BFB5-8A5BDC9F9BD0}"/>
              </a:ext>
            </a:extLst>
          </p:cNvPr>
          <p:cNvSpPr txBox="1"/>
          <p:nvPr/>
        </p:nvSpPr>
        <p:spPr>
          <a:xfrm>
            <a:off x="389467" y="355600"/>
            <a:ext cx="11921065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000" b="1" dirty="0">
                <a:solidFill>
                  <a:schemeClr val="bg1"/>
                </a:solidFill>
              </a:rPr>
              <a:t>כעת כדי להוסיף את מערכת הכבישים, נלחץ על</a:t>
            </a:r>
          </a:p>
          <a:p>
            <a:pPr algn="ctr" rtl="1"/>
            <a:r>
              <a:rPr lang="he-IL" sz="40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Window</a:t>
            </a:r>
            <a:r>
              <a:rPr lang="he-IL" sz="4000" b="1" dirty="0">
                <a:solidFill>
                  <a:schemeClr val="bg1"/>
                </a:solidFill>
              </a:rPr>
              <a:t> --&gt; </a:t>
            </a:r>
            <a:r>
              <a:rPr lang="en-US" sz="4000" b="1" dirty="0" err="1">
                <a:solidFill>
                  <a:schemeClr val="bg1"/>
                </a:solidFill>
              </a:rPr>
              <a:t>RoadArchitect</a:t>
            </a:r>
            <a:r>
              <a:rPr lang="he-IL" sz="4000" b="1" dirty="0">
                <a:solidFill>
                  <a:schemeClr val="bg1"/>
                </a:solidFill>
              </a:rPr>
              <a:t> --&gt; </a:t>
            </a:r>
            <a:r>
              <a:rPr lang="en-US" sz="4000" b="1" dirty="0">
                <a:solidFill>
                  <a:schemeClr val="bg1"/>
                </a:solidFill>
              </a:rPr>
              <a:t>create road system</a:t>
            </a:r>
            <a:endParaRPr lang="he-IL" sz="4000" b="1" dirty="0">
              <a:solidFill>
                <a:schemeClr val="bg1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25EA37D-FB87-4A56-B818-202E0DB9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87" y="2034629"/>
            <a:ext cx="8471026" cy="415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2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חוץ, דשא, כביש, ספסל&#10;&#10;התיאור נוצר באופן אוטומטי">
            <a:extLst>
              <a:ext uri="{FF2B5EF4-FFF2-40B4-BE49-F238E27FC236}">
                <a16:creationId xmlns:a16="http://schemas.microsoft.com/office/drawing/2014/main" id="{6008325D-886F-4592-94AF-EA99F0D03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91403AA-D179-441B-BFB5-8A5BDC9F9BD0}"/>
              </a:ext>
            </a:extLst>
          </p:cNvPr>
          <p:cNvSpPr txBox="1"/>
          <p:nvPr/>
        </p:nvSpPr>
        <p:spPr>
          <a:xfrm>
            <a:off x="389467" y="355600"/>
            <a:ext cx="11921065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000" b="1" dirty="0">
                <a:solidFill>
                  <a:schemeClr val="bg1"/>
                </a:solidFill>
              </a:rPr>
              <a:t>על מנת ליצור כביש חדש נלחץ על :</a:t>
            </a:r>
          </a:p>
          <a:p>
            <a:pPr algn="ctr" rtl="1"/>
            <a:endParaRPr lang="he-IL" sz="4000" b="1" dirty="0">
              <a:solidFill>
                <a:schemeClr val="bg1"/>
              </a:solidFill>
            </a:endParaRPr>
          </a:p>
          <a:p>
            <a:pPr algn="r" rtl="1"/>
            <a:r>
              <a:rPr lang="en-US" sz="2800" b="1" dirty="0" err="1">
                <a:solidFill>
                  <a:schemeClr val="accent4"/>
                </a:solidFill>
              </a:rPr>
              <a:t>RoadArchitectSystem</a:t>
            </a:r>
            <a:r>
              <a:rPr lang="en-US" sz="2800" b="1" dirty="0">
                <a:solidFill>
                  <a:schemeClr val="bg1"/>
                </a:solidFill>
              </a:rPr>
              <a:t>    </a:t>
            </a:r>
            <a:endParaRPr lang="he-IL" sz="2800" b="1" dirty="0">
              <a:solidFill>
                <a:schemeClr val="bg1"/>
              </a:solidFill>
            </a:endParaRPr>
          </a:p>
          <a:p>
            <a:pPr algn="r" rtl="1"/>
            <a:endParaRPr lang="he-IL" sz="2800" b="1" dirty="0">
              <a:solidFill>
                <a:schemeClr val="bg1"/>
              </a:solidFill>
            </a:endParaRPr>
          </a:p>
          <a:p>
            <a:pPr algn="r" rtl="1"/>
            <a:r>
              <a:rPr lang="he-IL" sz="2800" b="1" dirty="0">
                <a:solidFill>
                  <a:schemeClr val="bg1"/>
                </a:solidFill>
              </a:rPr>
              <a:t>ומיד לאחר מכן נלחץ על הכפתור    </a:t>
            </a:r>
            <a:r>
              <a:rPr lang="en-US" sz="2800" b="1" dirty="0">
                <a:solidFill>
                  <a:schemeClr val="accent6"/>
                </a:solidFill>
              </a:rPr>
              <a:t>Add road    </a:t>
            </a:r>
            <a:r>
              <a:rPr lang="he-IL" sz="2800" b="1" dirty="0">
                <a:solidFill>
                  <a:schemeClr val="accent6"/>
                </a:solidFill>
              </a:rPr>
              <a:t> </a:t>
            </a:r>
            <a:r>
              <a:rPr lang="he-IL" sz="2800" b="1" dirty="0">
                <a:solidFill>
                  <a:schemeClr val="bg1"/>
                </a:solidFill>
              </a:rPr>
              <a:t>הנמצא מצד ימין</a:t>
            </a:r>
            <a:endParaRPr lang="en-US" sz="2800" b="1" dirty="0">
              <a:solidFill>
                <a:schemeClr val="bg1"/>
              </a:solidFill>
            </a:endParaRPr>
          </a:p>
          <a:p>
            <a:pPr algn="r" rtl="1"/>
            <a:endParaRPr lang="en-US" sz="2800" b="1" dirty="0">
              <a:solidFill>
                <a:schemeClr val="bg1"/>
              </a:solidFill>
            </a:endParaRPr>
          </a:p>
          <a:p>
            <a:pPr algn="r" rtl="1"/>
            <a:endParaRPr lang="he-IL" sz="2800" b="1" dirty="0">
              <a:solidFill>
                <a:schemeClr val="bg1"/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1A02AE2-204D-452F-9F01-5B774EC7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160" y="3429000"/>
            <a:ext cx="6211770" cy="3170455"/>
          </a:xfrm>
          <a:prstGeom prst="rect">
            <a:avLst/>
          </a:prstGeom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4C4267CF-E433-4BC0-98E0-60CC51AEA4D1}"/>
              </a:ext>
            </a:extLst>
          </p:cNvPr>
          <p:cNvCxnSpPr>
            <a:cxnSpLocks/>
          </p:cNvCxnSpPr>
          <p:nvPr/>
        </p:nvCxnSpPr>
        <p:spPr>
          <a:xfrm flipH="1">
            <a:off x="5393803" y="1886674"/>
            <a:ext cx="3159891" cy="2118167"/>
          </a:xfrm>
          <a:prstGeom prst="straightConnector1">
            <a:avLst/>
          </a:prstGeom>
          <a:ln w="666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E66C5D06-50F6-4EF7-BE1F-83012D78BD7F}"/>
              </a:ext>
            </a:extLst>
          </p:cNvPr>
          <p:cNvCxnSpPr>
            <a:cxnSpLocks/>
          </p:cNvCxnSpPr>
          <p:nvPr/>
        </p:nvCxnSpPr>
        <p:spPr>
          <a:xfrm>
            <a:off x="6969760" y="2768600"/>
            <a:ext cx="1955800" cy="1879600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09FFED8-9242-41CD-87E9-2ED5BE7F1434}"/>
              </a:ext>
            </a:extLst>
          </p:cNvPr>
          <p:cNvSpPr txBox="1"/>
          <p:nvPr/>
        </p:nvSpPr>
        <p:spPr>
          <a:xfrm>
            <a:off x="565070" y="3348286"/>
            <a:ext cx="3124586" cy="1785104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800" b="1" u="sng" dirty="0">
                <a:solidFill>
                  <a:srgbClr val="FF0000"/>
                </a:solidFill>
              </a:rPr>
              <a:t>הערה חשובה !!</a:t>
            </a:r>
          </a:p>
          <a:p>
            <a:pPr algn="ctr" rtl="1"/>
            <a:endParaRPr lang="en-US" sz="2800" b="1" u="sng" dirty="0">
              <a:solidFill>
                <a:srgbClr val="FF0000"/>
              </a:solidFill>
            </a:endParaRPr>
          </a:p>
          <a:p>
            <a:pPr algn="ctr" rtl="1"/>
            <a:r>
              <a:rPr lang="he-IL" b="1" dirty="0">
                <a:solidFill>
                  <a:schemeClr val="bg1"/>
                </a:solidFill>
              </a:rPr>
              <a:t>לשלב הבא נצטרך לוודא </a:t>
            </a:r>
            <a:r>
              <a:rPr lang="he-IL" b="1" dirty="0">
                <a:solidFill>
                  <a:srgbClr val="FF0000"/>
                </a:solidFill>
              </a:rPr>
              <a:t>שכפתור ה</a:t>
            </a:r>
            <a:r>
              <a:rPr lang="en-US" b="1" dirty="0">
                <a:solidFill>
                  <a:srgbClr val="FF0000"/>
                </a:solidFill>
              </a:rPr>
              <a:t>Gizmos</a:t>
            </a:r>
            <a:r>
              <a:rPr lang="he-IL" b="1" dirty="0">
                <a:solidFill>
                  <a:srgbClr val="FF0000"/>
                </a:solidFill>
              </a:rPr>
              <a:t> </a:t>
            </a:r>
            <a:r>
              <a:rPr lang="he-IL" b="1" dirty="0">
                <a:solidFill>
                  <a:schemeClr val="bg1"/>
                </a:solidFill>
              </a:rPr>
              <a:t>לחוץ </a:t>
            </a:r>
          </a:p>
          <a:p>
            <a:pPr algn="ctr" rtl="1"/>
            <a:r>
              <a:rPr lang="he-IL" b="1" dirty="0">
                <a:solidFill>
                  <a:schemeClr val="bg1"/>
                </a:solidFill>
              </a:rPr>
              <a:t>אחרת לא נוכל ליצור את הכביש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he-IL" b="1" dirty="0">
              <a:solidFill>
                <a:schemeClr val="bg1"/>
              </a:solidFill>
            </a:endParaRPr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326A4209-60B9-4A47-9E69-4441507748A9}"/>
              </a:ext>
            </a:extLst>
          </p:cNvPr>
          <p:cNvCxnSpPr>
            <a:cxnSpLocks/>
          </p:cNvCxnSpPr>
          <p:nvPr/>
        </p:nvCxnSpPr>
        <p:spPr>
          <a:xfrm flipV="1">
            <a:off x="3627925" y="3905250"/>
            <a:ext cx="3976835" cy="74295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36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חוץ, דשא, כביש, ספסל&#10;&#10;התיאור נוצר באופן אוטומטי">
            <a:extLst>
              <a:ext uri="{FF2B5EF4-FFF2-40B4-BE49-F238E27FC236}">
                <a16:creationId xmlns:a16="http://schemas.microsoft.com/office/drawing/2014/main" id="{6008325D-886F-4592-94AF-EA99F0D03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597C1E3-A148-45B1-B8EC-8C345500A0CB}"/>
              </a:ext>
            </a:extLst>
          </p:cNvPr>
          <p:cNvSpPr txBox="1"/>
          <p:nvPr/>
        </p:nvSpPr>
        <p:spPr>
          <a:xfrm>
            <a:off x="2806989" y="479578"/>
            <a:ext cx="6578021" cy="1938992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6000" dirty="0">
                <a:solidFill>
                  <a:schemeClr val="bg1"/>
                </a:solidFill>
              </a:rPr>
              <a:t>איך יוצרים כבישים??</a:t>
            </a:r>
            <a:endParaRPr lang="he-IL" sz="6000" dirty="0">
              <a:solidFill>
                <a:srgbClr val="FF0000"/>
              </a:solidFill>
            </a:endParaRPr>
          </a:p>
          <a:p>
            <a:pPr algn="ctr" rtl="1"/>
            <a:endParaRPr lang="he-IL" sz="6000" dirty="0">
              <a:solidFill>
                <a:schemeClr val="bg1"/>
              </a:solidFill>
            </a:endParaRPr>
          </a:p>
        </p:txBody>
      </p:sp>
      <p:pic>
        <p:nvPicPr>
          <p:cNvPr id="16" name="תמונה 15" descr="תמונה שמכילה מקורה, שולחן, מצופה, סכין&#10;&#10;התיאור נוצר באופן אוטומטי">
            <a:extLst>
              <a:ext uri="{FF2B5EF4-FFF2-40B4-BE49-F238E27FC236}">
                <a16:creationId xmlns:a16="http://schemas.microsoft.com/office/drawing/2014/main" id="{A5EF0D75-3BD4-4AC4-AFD4-DAD7074AE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88" y="2890163"/>
            <a:ext cx="4874624" cy="3165197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23743B60-1902-4041-B000-CA71BE71CA37}"/>
              </a:ext>
            </a:extLst>
          </p:cNvPr>
          <p:cNvSpPr txBox="1"/>
          <p:nvPr/>
        </p:nvSpPr>
        <p:spPr>
          <a:xfrm>
            <a:off x="231494" y="2890163"/>
            <a:ext cx="2997843" cy="304698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2400" dirty="0">
                <a:solidFill>
                  <a:schemeClr val="bg1"/>
                </a:solidFill>
              </a:rPr>
              <a:t>ניתן למצוא סרטון הדרכה ליצירת כבישים בלינק הבא 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he-IL" sz="2400" dirty="0">
              <a:solidFill>
                <a:schemeClr val="bg1"/>
              </a:solidFill>
            </a:endParaRPr>
          </a:p>
          <a:p>
            <a:pPr algn="ctr" rtl="1"/>
            <a:endParaRPr lang="he-IL" sz="2400" b="1" dirty="0">
              <a:solidFill>
                <a:schemeClr val="bg1"/>
              </a:solidFill>
            </a:endParaRPr>
          </a:p>
          <a:p>
            <a:pPr algn="ctr" rtl="1"/>
            <a:r>
              <a:rPr lang="en-US" sz="2400" b="1" dirty="0">
                <a:hlinkClick r:id="rId4"/>
              </a:rPr>
              <a:t>https://www.youtube.com/watch?v=IR4lwbnuPVQ&amp;feature=youtu.be</a:t>
            </a:r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8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חוץ, דשא, כביש, ספסל&#10;&#10;התיאור נוצר באופן אוטומטי">
            <a:extLst>
              <a:ext uri="{FF2B5EF4-FFF2-40B4-BE49-F238E27FC236}">
                <a16:creationId xmlns:a16="http://schemas.microsoft.com/office/drawing/2014/main" id="{6008325D-886F-4592-94AF-EA99F0D03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597C1E3-A148-45B1-B8EC-8C345500A0CB}"/>
              </a:ext>
            </a:extLst>
          </p:cNvPr>
          <p:cNvSpPr txBox="1"/>
          <p:nvPr/>
        </p:nvSpPr>
        <p:spPr>
          <a:xfrm>
            <a:off x="6370320" y="802640"/>
            <a:ext cx="4826000" cy="1569660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3200" dirty="0">
                <a:solidFill>
                  <a:schemeClr val="bg1"/>
                </a:solidFill>
              </a:rPr>
              <a:t>נחזיק את מקש </a:t>
            </a:r>
            <a:r>
              <a:rPr lang="en-US" sz="3200" dirty="0">
                <a:solidFill>
                  <a:schemeClr val="bg1"/>
                </a:solidFill>
              </a:rPr>
              <a:t>ctrl</a:t>
            </a:r>
            <a:r>
              <a:rPr lang="he-IL" sz="3200" dirty="0">
                <a:solidFill>
                  <a:schemeClr val="bg1"/>
                </a:solidFill>
              </a:rPr>
              <a:t> מעל</a:t>
            </a:r>
          </a:p>
          <a:p>
            <a:pPr algn="ctr" rtl="1"/>
            <a:r>
              <a:rPr lang="he-IL" sz="3200" dirty="0">
                <a:solidFill>
                  <a:schemeClr val="bg1"/>
                </a:solidFill>
              </a:rPr>
              <a:t> ה</a:t>
            </a:r>
            <a:r>
              <a:rPr lang="en-US" sz="3200" dirty="0">
                <a:solidFill>
                  <a:schemeClr val="bg1"/>
                </a:solidFill>
              </a:rPr>
              <a:t>Terrain</a:t>
            </a:r>
            <a:r>
              <a:rPr lang="he-IL" sz="3200" dirty="0">
                <a:solidFill>
                  <a:schemeClr val="bg1"/>
                </a:solidFill>
              </a:rPr>
              <a:t> ונראה </a:t>
            </a:r>
            <a:r>
              <a:rPr lang="he-IL" sz="3200" dirty="0">
                <a:solidFill>
                  <a:srgbClr val="FF0000"/>
                </a:solidFill>
              </a:rPr>
              <a:t>ריבוע אדום</a:t>
            </a:r>
          </a:p>
          <a:p>
            <a:pPr algn="ctr" rtl="1"/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6275ACC-10A3-4F10-823C-5A99B7FA574B}"/>
              </a:ext>
            </a:extLst>
          </p:cNvPr>
          <p:cNvSpPr txBox="1"/>
          <p:nvPr/>
        </p:nvSpPr>
        <p:spPr>
          <a:xfrm>
            <a:off x="6756400" y="4312980"/>
            <a:ext cx="4826000" cy="2062103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txBody>
          <a:bodyPr wrap="square" rtlCol="1">
            <a:spAutoFit/>
          </a:bodyPr>
          <a:lstStyle/>
          <a:p>
            <a:pPr algn="ctr" rtl="1"/>
            <a:r>
              <a:rPr lang="he-IL" sz="3200" dirty="0">
                <a:solidFill>
                  <a:schemeClr val="bg1"/>
                </a:solidFill>
              </a:rPr>
              <a:t>כעת נלחץ על המקש השמאלי בעכבר ונקבל את </a:t>
            </a:r>
            <a:r>
              <a:rPr lang="he-IL" sz="3200" dirty="0" err="1">
                <a:solidFill>
                  <a:srgbClr val="FFFF00"/>
                </a:solidFill>
              </a:rPr>
              <a:t>הגיזמו</a:t>
            </a:r>
            <a:r>
              <a:rPr lang="he-IL" sz="3200" dirty="0">
                <a:solidFill>
                  <a:schemeClr val="bg1"/>
                </a:solidFill>
              </a:rPr>
              <a:t> הראשון </a:t>
            </a:r>
            <a:r>
              <a:rPr lang="he-IL" sz="3200" dirty="0" err="1">
                <a:solidFill>
                  <a:schemeClr val="bg1"/>
                </a:solidFill>
              </a:rPr>
              <a:t>בשידרה</a:t>
            </a:r>
            <a:r>
              <a:rPr lang="he-IL" sz="3200" dirty="0">
                <a:solidFill>
                  <a:schemeClr val="bg1"/>
                </a:solidFill>
              </a:rPr>
              <a:t> של הכביש שנבנה </a:t>
            </a:r>
          </a:p>
        </p:txBody>
      </p:sp>
      <p:pic>
        <p:nvPicPr>
          <p:cNvPr id="12" name="תמונה 11" descr="תמונה שמכילה עפיפון, חוץ, מעופף, חוף&#10;&#10;התיאור נוצר באופן אוטומטי">
            <a:extLst>
              <a:ext uri="{FF2B5EF4-FFF2-40B4-BE49-F238E27FC236}">
                <a16:creationId xmlns:a16="http://schemas.microsoft.com/office/drawing/2014/main" id="{BDB06B47-FA1B-4EED-88F0-01A909B06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2" y="378737"/>
            <a:ext cx="3723065" cy="2417465"/>
          </a:xfrm>
          <a:prstGeom prst="rect">
            <a:avLst/>
          </a:prstGeom>
        </p:spPr>
      </p:pic>
      <p:pic>
        <p:nvPicPr>
          <p:cNvPr id="14" name="תמונה 13" descr="תמונה שמכילה עפיפון, מעופף, חוף, אנשים&#10;&#10;התיאור נוצר באופן אוטומטי">
            <a:extLst>
              <a:ext uri="{FF2B5EF4-FFF2-40B4-BE49-F238E27FC236}">
                <a16:creationId xmlns:a16="http://schemas.microsoft.com/office/drawing/2014/main" id="{D326B8F9-6BD3-4628-A6D5-AF5428E8D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2" y="3870482"/>
            <a:ext cx="3723065" cy="24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6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456</Words>
  <Application>Microsoft Office PowerPoint</Application>
  <PresentationFormat>מסך רחב</PresentationFormat>
  <Paragraphs>84</Paragraphs>
  <Slides>15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Road Architect</vt:lpstr>
      <vt:lpstr> Road architect </vt:lpstr>
      <vt:lpstr>איך מתקינים?</vt:lpstr>
      <vt:lpstr>איך מתקינים?</vt:lpstr>
      <vt:lpstr>לאחר שהתקנו ניצור משטח שנקרא Terraine שעליו נוכל ליצור את מערכת הכבישים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Architect</dc:title>
  <dc:creator>אביהוא אושרי</dc:creator>
  <cp:lastModifiedBy>אביהוא אושרי</cp:lastModifiedBy>
  <cp:revision>1</cp:revision>
  <dcterms:created xsi:type="dcterms:W3CDTF">2020-08-25T23:47:11Z</dcterms:created>
  <dcterms:modified xsi:type="dcterms:W3CDTF">2020-08-25T23:49:41Z</dcterms:modified>
</cp:coreProperties>
</file>